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7" r:id="rId4"/>
    <p:sldId id="268" r:id="rId5"/>
    <p:sldId id="258" r:id="rId6"/>
    <p:sldId id="259" r:id="rId7"/>
    <p:sldId id="260" r:id="rId8"/>
    <p:sldId id="272" r:id="rId9"/>
    <p:sldId id="261" r:id="rId10"/>
    <p:sldId id="276" r:id="rId11"/>
    <p:sldId id="262" r:id="rId12"/>
    <p:sldId id="275" r:id="rId13"/>
    <p:sldId id="263" r:id="rId14"/>
    <p:sldId id="264" r:id="rId15"/>
    <p:sldId id="267" r:id="rId16"/>
  </p:sldIdLst>
  <p:sldSz cx="18288000" cy="10287000"/>
  <p:notesSz cx="6858000" cy="9144000"/>
  <p:embeddedFontLst>
    <p:embeddedFont>
      <p:font typeface="Cinzel Decorative" panose="020B0604020202020204" charset="0"/>
      <p:regular r:id="rId17"/>
    </p:embeddedFont>
    <p:embeddedFont>
      <p:font typeface="Circe" panose="020B0604020202020204" charset="0"/>
      <p:regular r:id="rId18"/>
    </p:embeddedFont>
    <p:embeddedFont>
      <p:font typeface="Circe Bold" panose="020B0604020202020204" charset="0"/>
      <p:regular r:id="rId19"/>
    </p:embeddedFont>
    <p:embeddedFont>
      <p:font typeface="Kollektif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053FE-CED5-9014-67E4-D35D680848A7}" v="335" dt="2025-12-20T16:52:55.627"/>
    <p1510:client id="{12FBCF36-8D60-6E6A-806D-82C12FA3EAB2}" v="208" dt="2025-12-20T17:12:20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10" Type="http://schemas.openxmlformats.org/officeDocument/2006/relationships/image" Target="../media/image57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1273" y="6395297"/>
            <a:ext cx="3314306" cy="3532808"/>
          </a:xfrm>
          <a:custGeom>
            <a:avLst/>
            <a:gdLst/>
            <a:ahLst/>
            <a:cxnLst/>
            <a:rect l="l" t="t" r="r" b="b"/>
            <a:pathLst>
              <a:path w="3314306" h="3532808">
                <a:moveTo>
                  <a:pt x="0" y="0"/>
                </a:moveTo>
                <a:lnTo>
                  <a:pt x="3314307" y="0"/>
                </a:lnTo>
                <a:lnTo>
                  <a:pt x="3314307" y="3532808"/>
                </a:lnTo>
                <a:lnTo>
                  <a:pt x="0" y="3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605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884682" y="756747"/>
            <a:ext cx="8115300" cy="3611308"/>
          </a:xfrm>
          <a:custGeom>
            <a:avLst/>
            <a:gdLst/>
            <a:ahLst/>
            <a:cxnLst/>
            <a:rect l="l" t="t" r="r" b="b"/>
            <a:pathLst>
              <a:path w="8115300" h="3611308">
                <a:moveTo>
                  <a:pt x="8115300" y="0"/>
                </a:moveTo>
                <a:lnTo>
                  <a:pt x="0" y="0"/>
                </a:lnTo>
                <a:lnTo>
                  <a:pt x="0" y="3611308"/>
                </a:lnTo>
                <a:lnTo>
                  <a:pt x="8115300" y="3611308"/>
                </a:lnTo>
                <a:lnTo>
                  <a:pt x="81153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18723" y="1205231"/>
            <a:ext cx="11850555" cy="717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039"/>
              </a:lnSpc>
              <a:spcBef>
                <a:spcPct val="0"/>
              </a:spcBef>
            </a:pPr>
            <a:r>
              <a:rPr lang="en-US" sz="12999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Bacchus </a:t>
            </a:r>
            <a:r>
              <a:rPr lang="en-US" sz="12999" u="none" strike="noStrike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Winery Database Solution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409801" y="3626112"/>
            <a:ext cx="2470750" cy="6262270"/>
          </a:xfrm>
          <a:custGeom>
            <a:avLst/>
            <a:gdLst/>
            <a:ahLst/>
            <a:cxnLst/>
            <a:rect l="l" t="t" r="r" b="b"/>
            <a:pathLst>
              <a:path w="2470750" h="626227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3518141">
            <a:off x="15649606" y="-1454248"/>
            <a:ext cx="2186201" cy="8713121"/>
          </a:xfrm>
          <a:custGeom>
            <a:avLst/>
            <a:gdLst/>
            <a:ahLst/>
            <a:cxnLst/>
            <a:rect l="l" t="t" r="r" b="b"/>
            <a:pathLst>
              <a:path w="2186201" h="8713121">
                <a:moveTo>
                  <a:pt x="0" y="0"/>
                </a:moveTo>
                <a:lnTo>
                  <a:pt x="2186201" y="0"/>
                </a:lnTo>
                <a:lnTo>
                  <a:pt x="2186201" y="8713121"/>
                </a:lnTo>
                <a:lnTo>
                  <a:pt x="0" y="871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30618" y="8223250"/>
            <a:ext cx="7826765" cy="150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6"/>
              </a:lnSpc>
            </a:pPr>
            <a:r>
              <a:rPr lang="en-US" sz="2100">
                <a:solidFill>
                  <a:srgbClr val="FDF5E5"/>
                </a:solidFill>
                <a:latin typeface="Kollektif"/>
                <a:ea typeface="Kollektif"/>
                <a:cs typeface="Kollektif"/>
                <a:sym typeface="Kollektif"/>
              </a:rPr>
              <a:t>Aysa Jordan and Colton Stone</a:t>
            </a:r>
          </a:p>
          <a:p>
            <a:pPr algn="ctr">
              <a:lnSpc>
                <a:spcPts val="4116"/>
              </a:lnSpc>
            </a:pPr>
            <a:r>
              <a:rPr lang="en-US" sz="2100">
                <a:solidFill>
                  <a:srgbClr val="FDF5E5"/>
                </a:solidFill>
                <a:latin typeface="Kollektif"/>
                <a:ea typeface="Kollektif"/>
                <a:cs typeface="Kollektif"/>
                <a:sym typeface="Kollektif"/>
              </a:rPr>
              <a:t>CSD310: Milestone 5</a:t>
            </a:r>
          </a:p>
          <a:p>
            <a:pPr algn="ctr">
              <a:lnSpc>
                <a:spcPts val="4116"/>
              </a:lnSpc>
            </a:pPr>
            <a:r>
              <a:rPr lang="en-US" sz="2100">
                <a:solidFill>
                  <a:srgbClr val="FDF5E5"/>
                </a:solidFill>
                <a:latin typeface="Kollektif"/>
                <a:ea typeface="Kollektif"/>
                <a:cs typeface="Kollektif"/>
                <a:sym typeface="Kollektif"/>
              </a:rPr>
              <a:t>21 December 2025</a:t>
            </a:r>
            <a:endParaRPr lang="en-US" sz="2100">
              <a:solidFill>
                <a:srgbClr val="FDF5E5"/>
              </a:solidFill>
              <a:latin typeface="Kollektif"/>
              <a:ea typeface="Kollektif"/>
              <a:cs typeface="Kollekt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321631"/>
            <a:ext cx="10252059" cy="9643738"/>
            <a:chOff x="0" y="0"/>
            <a:chExt cx="13669412" cy="1285831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23879" b="13370"/>
            <a:stretch>
              <a:fillRect/>
            </a:stretch>
          </p:blipFill>
          <p:spPr>
            <a:xfrm>
              <a:off x="0" y="0"/>
              <a:ext cx="13669412" cy="1285831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16930" y="-2136"/>
            <a:ext cx="6818199" cy="447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01"/>
              </a:lnSpc>
              <a:spcBef>
                <a:spcPct val="0"/>
              </a:spcBef>
            </a:pPr>
            <a:r>
              <a:rPr lang="en-US" sz="4500" dirty="0">
                <a:solidFill>
                  <a:srgbClr val="923030"/>
                </a:solidFill>
                <a:latin typeface="Cinzel Decorative"/>
                <a:sym typeface="Cinzel Decorative"/>
              </a:rPr>
              <a:t>Distrib</a:t>
            </a:r>
            <a:r>
              <a:rPr lang="en-US" sz="4500">
                <a:solidFill>
                  <a:srgbClr val="923030"/>
                </a:solidFill>
                <a:latin typeface="Cinzel Decorative"/>
                <a:sym typeface="Cinzel Decorative"/>
              </a:rPr>
              <a:t>utor and Sales Report - Output</a:t>
            </a:r>
            <a:endParaRPr lang="en-US" sz="4500"/>
          </a:p>
        </p:txBody>
      </p:sp>
      <p:sp>
        <p:nvSpPr>
          <p:cNvPr id="12" name="TextBox 12"/>
          <p:cNvSpPr txBox="1"/>
          <p:nvPr/>
        </p:nvSpPr>
        <p:spPr>
          <a:xfrm>
            <a:off x="3523038" y="5140898"/>
            <a:ext cx="5181540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320909"/>
                </a:solidFill>
                <a:latin typeface="Circe"/>
                <a:sym typeface="Circe"/>
              </a:rPr>
              <a:t>This report a</a:t>
            </a:r>
            <a:r>
              <a:rPr lang="en-US" sz="2100" dirty="0">
                <a:solidFill>
                  <a:srgbClr val="320909"/>
                </a:solidFill>
                <a:ea typeface="+mn-lt"/>
                <a:cs typeface="+mn-lt"/>
                <a:sym typeface="Circe"/>
              </a:rPr>
              <a:t>llows management to identify underperforming wines and evaluate distribution strategies.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320909"/>
              </a:solidFill>
              <a:latin typeface="Circe"/>
            </a:endParaRP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6C30C3-5D39-E735-F9D5-1234D596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30" t="2927" r="1766" b="5963"/>
          <a:stretch>
            <a:fillRect/>
          </a:stretch>
        </p:blipFill>
        <p:spPr>
          <a:xfrm>
            <a:off x="10458450" y="2185814"/>
            <a:ext cx="7628158" cy="58970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97465" y="544003"/>
            <a:ext cx="7069736" cy="449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Employee Hours</a:t>
            </a:r>
            <a:endParaRPr lang="en-US" sz="7000">
              <a:solidFill>
                <a:srgbClr val="923030"/>
              </a:solidFill>
              <a:latin typeface="Cinzel Decorative"/>
              <a:ea typeface="Cinzel Decorative"/>
              <a:cs typeface="Cinzel Decorative"/>
            </a:endParaRPr>
          </a:p>
          <a:p>
            <a:pPr algn="ctr"/>
            <a: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Report:</a:t>
            </a:r>
            <a:endParaRPr lang="en-US" sz="7000">
              <a:solidFill>
                <a:srgbClr val="000000"/>
              </a:solidFill>
              <a:latin typeface="Cinzel Decorative"/>
              <a:ea typeface="Cinzel Decorative"/>
              <a:cs typeface="Cinzel Decorative"/>
            </a:endParaRPr>
          </a:p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endParaRPr lang="en-US" sz="7000" dirty="0">
              <a:solidFill>
                <a:srgbClr val="923030"/>
              </a:solidFill>
              <a:latin typeface="Cinzel Decorative"/>
              <a:ea typeface="Cinzel Decorative"/>
              <a:cs typeface="Cinzel Decorativ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493767" y="5619845"/>
            <a:ext cx="6548410" cy="4114800"/>
          </a:xfrm>
          <a:custGeom>
            <a:avLst/>
            <a:gdLst/>
            <a:ahLst/>
            <a:cxnLst/>
            <a:rect l="l" t="t" r="r" b="b"/>
            <a:pathLst>
              <a:path w="6548410" h="4114800">
                <a:moveTo>
                  <a:pt x="0" y="0"/>
                </a:moveTo>
                <a:lnTo>
                  <a:pt x="6548411" y="0"/>
                </a:lnTo>
                <a:lnTo>
                  <a:pt x="65484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7041" y="3755147"/>
            <a:ext cx="9661470" cy="5600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buFont typeface="Arial,Sans-Serif"/>
              <a:buChar char="•"/>
            </a:pP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This report summarizes total annual work hours for each employee at Bacchus Winery.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algn="ctr">
              <a:buFont typeface="Arial,Sans-Serif"/>
              <a:buChar char="•"/>
            </a:pPr>
            <a:r>
              <a:rPr lang="en-US" sz="2400" b="1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Davis Bacchus</a:t>
            </a:r>
            <a:r>
              <a:rPr lang="en-US" sz="2400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and </a:t>
            </a:r>
            <a:r>
              <a:rPr lang="en-US" sz="2400" b="1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Stan Bacchus</a:t>
            </a:r>
            <a:r>
              <a:rPr lang="en-US" sz="2400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, serving </a:t>
            </a:r>
            <a:r>
              <a:rPr lang="en-US" sz="2400" u="none" strike="noStrike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as </a:t>
            </a:r>
            <a:r>
              <a:rPr lang="en-US" sz="2400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Inventory Co-Managers, each worked approximately </a:t>
            </a:r>
            <a:r>
              <a:rPr lang="en-US" sz="2400" b="1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3,000 hours</a:t>
            </a:r>
            <a:r>
              <a:rPr lang="en-US" sz="2400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, representing the highest workload.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algn="ctr">
              <a:buFont typeface="Arial,Sans-Serif"/>
              <a:buChar char="•"/>
            </a:pP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Janet Collins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(Payroll Manager),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Roz Murphy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(Marketing Manager),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Henry Doyle</a:t>
            </a:r>
            <a:r>
              <a:rPr lang="en-US" sz="2400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(Production Manager), and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Maria Costanza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(Distribution Manager) each worked approximately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2,500 hours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.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algn="ctr">
              <a:buFont typeface="Arial,Sans-Serif"/>
              <a:buChar char="•"/>
            </a:pP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Bob Ulrich</a:t>
            </a:r>
            <a:r>
              <a:rPr lang="en-US" sz="2400" u="none" strike="noStrike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, 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Marketing Assistant</a:t>
            </a:r>
            <a:r>
              <a:rPr lang="en-US" sz="2400" u="none" strike="noStrike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, 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worked approximately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2,000 hours</a:t>
            </a:r>
            <a:r>
              <a:rPr lang="en-US" sz="2400" u="none" strike="noStrike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, 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the lowest total among employees.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algn="ctr">
              <a:buFont typeface="Arial,Sans-Serif"/>
              <a:buChar char="•"/>
            </a:pP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Overall</a:t>
            </a:r>
            <a:r>
              <a:rPr lang="en-US" sz="2400" u="none" strike="noStrike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, 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all employees worked within expected </a:t>
            </a:r>
            <a:r>
              <a:rPr lang="en-US" sz="2400" u="none" strike="noStrike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and 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reasonable annual hour ranges based on their roles</a:t>
            </a:r>
            <a:r>
              <a:rPr lang="en-US" sz="2400" u="none" strike="noStrike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.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 algn="ctr">
              <a:buFont typeface="Arial,Sans-Serif"/>
              <a:buChar char="•"/>
            </a:pP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The report helps management evaluate workload distribution and staffing balance across departments</a:t>
            </a:r>
            <a:r>
              <a:rPr lang="en-US" sz="2400" u="none" strike="noStrike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.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18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libri"/>
              <a:ea typeface="Circe"/>
              <a:cs typeface="Circe"/>
            </a:endParaRPr>
          </a:p>
          <a:p>
            <a:pPr marL="0" lvl="0" indent="0" algn="ctr">
              <a:lnSpc>
                <a:spcPts val="3180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320909"/>
              </a:solidFill>
              <a:latin typeface="Calibri"/>
              <a:ea typeface="Circe"/>
              <a:cs typeface="Circ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6132" y="-3671"/>
            <a:ext cx="13545735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89"/>
              </a:lnSpc>
              <a:spcBef>
                <a:spcPct val="0"/>
              </a:spcBef>
            </a:pPr>
            <a:r>
              <a:rPr lang="en-US" sz="5000">
                <a:solidFill>
                  <a:srgbClr val="923030"/>
                </a:solidFill>
                <a:latin typeface="Cinzel Decorative"/>
                <a:sym typeface="Cinzel Decorative"/>
              </a:rPr>
              <a:t>Employee Hours Report  - Output</a:t>
            </a:r>
            <a:endParaRPr lang="en-US" sz="5000">
              <a:ea typeface="Calibri"/>
              <a:cs typeface="Calibri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369990" y="5142981"/>
            <a:ext cx="5631110" cy="4168236"/>
          </a:xfrm>
          <a:custGeom>
            <a:avLst/>
            <a:gdLst/>
            <a:ahLst/>
            <a:cxnLst/>
            <a:rect l="l" t="t" r="r" b="b"/>
            <a:pathLst>
              <a:path w="7126887" h="4775014">
                <a:moveTo>
                  <a:pt x="0" y="0"/>
                </a:moveTo>
                <a:lnTo>
                  <a:pt x="7126886" y="0"/>
                </a:lnTo>
                <a:lnTo>
                  <a:pt x="7126886" y="4775014"/>
                </a:lnTo>
                <a:lnTo>
                  <a:pt x="0" y="4775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2E50E5-A901-CD00-4DDB-73F34489DF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95" r="178" b="17952"/>
          <a:stretch>
            <a:fillRect/>
          </a:stretch>
        </p:blipFill>
        <p:spPr>
          <a:xfrm>
            <a:off x="181504" y="2049462"/>
            <a:ext cx="10163900" cy="61770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1050C6-B4FF-6D85-86EC-C6C6410F3242}"/>
              </a:ext>
            </a:extLst>
          </p:cNvPr>
          <p:cNvSpPr txBox="1"/>
          <p:nvPr/>
        </p:nvSpPr>
        <p:spPr>
          <a:xfrm>
            <a:off x="10470444" y="3718278"/>
            <a:ext cx="7535334" cy="737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1588"/>
              </a:lnSpc>
            </a:pPr>
            <a:r>
              <a:rPr lang="en-US" sz="2100">
                <a:solidFill>
                  <a:srgbClr val="320909"/>
                </a:solidFill>
                <a:latin typeface="Circe"/>
                <a:ea typeface="Segoe UI"/>
                <a:cs typeface="Segoe UI"/>
              </a:rPr>
              <a:t>This report h</a:t>
            </a:r>
            <a:r>
              <a:rPr lang="en-US" sz="2100">
                <a:solidFill>
                  <a:srgbClr val="320909"/>
                </a:solidFill>
                <a:ea typeface="+mn-lt"/>
                <a:cs typeface="+mn-lt"/>
              </a:rPr>
              <a:t>elps assess workload balance and staffing efficiency across departments.</a:t>
            </a:r>
            <a:endParaRPr lang="en-US" sz="2100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ts val="1588"/>
              </a:lnSpc>
            </a:pPr>
            <a:endParaRPr lang="en-US" sz="2100" dirty="0">
              <a:solidFill>
                <a:srgbClr val="320909"/>
              </a:solidFill>
              <a:latin typeface="Circe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880354" y="4764260"/>
            <a:ext cx="11118126" cy="5153484"/>
            <a:chOff x="0" y="0"/>
            <a:chExt cx="1369949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99489" cy="6350000"/>
            </a:xfrm>
            <a:custGeom>
              <a:avLst/>
              <a:gdLst/>
              <a:ahLst/>
              <a:cxnLst/>
              <a:rect l="l" t="t" r="r" b="b"/>
              <a:pathLst>
                <a:path w="13699489" h="6350000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89" y="1899920"/>
                    <a:pt x="13699489" y="1899920"/>
                  </a:cubicBezTo>
                  <a:lnTo>
                    <a:pt x="13699489" y="6350000"/>
                  </a:lnTo>
                  <a:close/>
                </a:path>
              </a:pathLst>
            </a:custGeom>
            <a:blipFill>
              <a:blip r:embed="rId2"/>
              <a:stretch>
                <a:fillRect t="-27711" b="-2771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57370" y="847974"/>
            <a:ext cx="8504563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9"/>
              </a:lnSpc>
              <a:spcBef>
                <a:spcPct val="0"/>
              </a:spcBef>
            </a:pPr>
            <a:r>
              <a:rPr lang="en-US" sz="7899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ASSUMPTIONS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482" y="1838574"/>
            <a:ext cx="9186339" cy="47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151" lvl="1" indent="-266076" algn="ctr">
              <a:lnSpc>
                <a:spcPts val="4831"/>
              </a:lnSpc>
              <a:buFont typeface="Arial"/>
              <a:buChar char="•"/>
            </a:pPr>
            <a:r>
              <a:rPr lang="en-US" sz="2464">
                <a:solidFill>
                  <a:srgbClr val="FDF5E5"/>
                </a:solidFill>
                <a:latin typeface="Kollektif"/>
                <a:ea typeface="Kollektif"/>
                <a:cs typeface="Kollektif"/>
                <a:sym typeface="Kollektif"/>
              </a:rPr>
              <a:t>Employee work hours are summarized by period (monthly or quarterly)</a:t>
            </a:r>
          </a:p>
          <a:p>
            <a:pPr marL="532151" lvl="1" indent="-266076" algn="ctr">
              <a:lnSpc>
                <a:spcPts val="4831"/>
              </a:lnSpc>
              <a:buFont typeface="Arial"/>
              <a:buChar char="•"/>
            </a:pPr>
            <a:r>
              <a:rPr lang="en-US" sz="2464">
                <a:solidFill>
                  <a:srgbClr val="FDF5E5"/>
                </a:solidFill>
                <a:latin typeface="Kollektif"/>
                <a:ea typeface="Kollektif"/>
                <a:cs typeface="Kollektif"/>
                <a:sym typeface="Kollektif"/>
              </a:rPr>
              <a:t>Supplier deliveries occur on a recurring, roughly monthly basis</a:t>
            </a:r>
          </a:p>
          <a:p>
            <a:pPr marL="532151" lvl="1" indent="-266076" algn="ctr">
              <a:lnSpc>
                <a:spcPts val="4831"/>
              </a:lnSpc>
              <a:buFont typeface="Arial"/>
              <a:buChar char="•"/>
            </a:pPr>
            <a:r>
              <a:rPr lang="en-US" sz="2464">
                <a:solidFill>
                  <a:srgbClr val="FDF5E5"/>
                </a:solidFill>
                <a:latin typeface="Kollektif"/>
                <a:ea typeface="Kollektif"/>
                <a:cs typeface="Kollektif"/>
                <a:sym typeface="Kollektif"/>
              </a:rPr>
              <a:t>Distributor orders represent wine sales and shipments</a:t>
            </a:r>
          </a:p>
          <a:p>
            <a:pPr marL="532151" lvl="1" indent="-266076" algn="ctr">
              <a:lnSpc>
                <a:spcPts val="4831"/>
              </a:lnSpc>
              <a:buFont typeface="Arial"/>
              <a:buChar char="•"/>
            </a:pPr>
            <a:r>
              <a:rPr lang="en-US" sz="2464">
                <a:solidFill>
                  <a:srgbClr val="FDF5E5"/>
                </a:solidFill>
                <a:latin typeface="Kollektif"/>
                <a:ea typeface="Kollektif"/>
                <a:cs typeface="Kollektif"/>
                <a:sym typeface="Kollektif"/>
              </a:rPr>
              <a:t>Inventory tracks supply items only, not bottled wine</a:t>
            </a:r>
          </a:p>
          <a:p>
            <a:pPr marL="532151" lvl="1" indent="-266076" algn="ctr">
              <a:lnSpc>
                <a:spcPts val="4831"/>
              </a:lnSpc>
              <a:buFont typeface="Arial"/>
              <a:buChar char="•"/>
            </a:pPr>
            <a:r>
              <a:rPr lang="en-US" sz="2464">
                <a:solidFill>
                  <a:srgbClr val="FDF5E5"/>
                </a:solidFill>
                <a:latin typeface="Kollektif"/>
                <a:ea typeface="Kollektif"/>
                <a:cs typeface="Kollektif"/>
                <a:sym typeface="Kollektif"/>
              </a:rPr>
              <a:t>Wine production quantities are outside the scope of this project</a:t>
            </a:r>
          </a:p>
          <a:p>
            <a:pPr algn="ctr">
              <a:lnSpc>
                <a:spcPts val="4831"/>
              </a:lnSpc>
            </a:pPr>
            <a:endParaRPr lang="en-US" sz="2464">
              <a:solidFill>
                <a:srgbClr val="FDF5E5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54349" y="3132772"/>
            <a:ext cx="2648939" cy="3755720"/>
          </a:xfrm>
          <a:custGeom>
            <a:avLst/>
            <a:gdLst/>
            <a:ahLst/>
            <a:cxnLst/>
            <a:rect l="l" t="t" r="r" b="b"/>
            <a:pathLst>
              <a:path w="2648939" h="3755720">
                <a:moveTo>
                  <a:pt x="0" y="0"/>
                </a:moveTo>
                <a:lnTo>
                  <a:pt x="2648938" y="0"/>
                </a:lnTo>
                <a:lnTo>
                  <a:pt x="2648938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56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97803" y="3132772"/>
            <a:ext cx="2648939" cy="3755720"/>
          </a:xfrm>
          <a:custGeom>
            <a:avLst/>
            <a:gdLst/>
            <a:ahLst/>
            <a:cxnLst/>
            <a:rect l="l" t="t" r="r" b="b"/>
            <a:pathLst>
              <a:path w="2648939" h="3755720">
                <a:moveTo>
                  <a:pt x="0" y="0"/>
                </a:moveTo>
                <a:lnTo>
                  <a:pt x="2648939" y="0"/>
                </a:lnTo>
                <a:lnTo>
                  <a:pt x="2648939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56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41258" y="3132772"/>
            <a:ext cx="2648939" cy="3755720"/>
          </a:xfrm>
          <a:custGeom>
            <a:avLst/>
            <a:gdLst/>
            <a:ahLst/>
            <a:cxnLst/>
            <a:rect l="l" t="t" r="r" b="b"/>
            <a:pathLst>
              <a:path w="2648939" h="3755720">
                <a:moveTo>
                  <a:pt x="0" y="0"/>
                </a:moveTo>
                <a:lnTo>
                  <a:pt x="2648939" y="0"/>
                </a:lnTo>
                <a:lnTo>
                  <a:pt x="2648939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56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069059" y="3132772"/>
            <a:ext cx="2648939" cy="3755720"/>
          </a:xfrm>
          <a:custGeom>
            <a:avLst/>
            <a:gdLst/>
            <a:ahLst/>
            <a:cxnLst/>
            <a:rect l="l" t="t" r="r" b="b"/>
            <a:pathLst>
              <a:path w="2648939" h="3755720">
                <a:moveTo>
                  <a:pt x="0" y="0"/>
                </a:moveTo>
                <a:lnTo>
                  <a:pt x="2648938" y="0"/>
                </a:lnTo>
                <a:lnTo>
                  <a:pt x="2648938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56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36795" y="4102992"/>
            <a:ext cx="1284046" cy="2120797"/>
          </a:xfrm>
          <a:custGeom>
            <a:avLst/>
            <a:gdLst/>
            <a:ahLst/>
            <a:cxnLst/>
            <a:rect l="l" t="t" r="r" b="b"/>
            <a:pathLst>
              <a:path w="1284046" h="2120797">
                <a:moveTo>
                  <a:pt x="0" y="0"/>
                </a:moveTo>
                <a:lnTo>
                  <a:pt x="1284046" y="0"/>
                </a:lnTo>
                <a:lnTo>
                  <a:pt x="1284046" y="2120797"/>
                </a:lnTo>
                <a:lnTo>
                  <a:pt x="0" y="2120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23704" y="4102992"/>
            <a:ext cx="1284046" cy="2120797"/>
          </a:xfrm>
          <a:custGeom>
            <a:avLst/>
            <a:gdLst/>
            <a:ahLst/>
            <a:cxnLst/>
            <a:rect l="l" t="t" r="r" b="b"/>
            <a:pathLst>
              <a:path w="1284046" h="2120797">
                <a:moveTo>
                  <a:pt x="0" y="0"/>
                </a:moveTo>
                <a:lnTo>
                  <a:pt x="1284046" y="0"/>
                </a:lnTo>
                <a:lnTo>
                  <a:pt x="1284046" y="2120797"/>
                </a:lnTo>
                <a:lnTo>
                  <a:pt x="0" y="2120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29428" y="3797476"/>
            <a:ext cx="985690" cy="2426313"/>
          </a:xfrm>
          <a:custGeom>
            <a:avLst/>
            <a:gdLst/>
            <a:ahLst/>
            <a:cxnLst/>
            <a:rect l="l" t="t" r="r" b="b"/>
            <a:pathLst>
              <a:path w="985690" h="2426313">
                <a:moveTo>
                  <a:pt x="0" y="0"/>
                </a:moveTo>
                <a:lnTo>
                  <a:pt x="985689" y="0"/>
                </a:lnTo>
                <a:lnTo>
                  <a:pt x="985689" y="2426313"/>
                </a:lnTo>
                <a:lnTo>
                  <a:pt x="0" y="2426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12900" y="3797476"/>
            <a:ext cx="761256" cy="2426313"/>
          </a:xfrm>
          <a:custGeom>
            <a:avLst/>
            <a:gdLst/>
            <a:ahLst/>
            <a:cxnLst/>
            <a:rect l="l" t="t" r="r" b="b"/>
            <a:pathLst>
              <a:path w="761256" h="2426313">
                <a:moveTo>
                  <a:pt x="0" y="0"/>
                </a:moveTo>
                <a:lnTo>
                  <a:pt x="761256" y="0"/>
                </a:lnTo>
                <a:lnTo>
                  <a:pt x="761256" y="2426313"/>
                </a:lnTo>
                <a:lnTo>
                  <a:pt x="0" y="24263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90224" y="991553"/>
            <a:ext cx="16507551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Concl</a:t>
            </a:r>
            <a:r>
              <a:rPr lang="en-US" sz="7000" u="none" strike="noStrike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6931" y="7497376"/>
            <a:ext cx="2303179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Dat</a:t>
            </a:r>
            <a:r>
              <a:rPr lang="en-US" sz="2100" u="none" strike="noStrike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abase centralizes winery operations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70683" y="7599293"/>
            <a:ext cx="2303179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Rep</a:t>
            </a:r>
            <a:r>
              <a:rPr lang="en-US" sz="2100" u="none" strike="noStrike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orting improves visibility and decision-making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14138" y="7687861"/>
            <a:ext cx="2303179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D</a:t>
            </a:r>
            <a:r>
              <a:rPr lang="en-US" sz="2100" u="none" strike="noStrike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esign meets case study requirements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60417" y="7687861"/>
            <a:ext cx="2303179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System is sca</a:t>
            </a:r>
            <a:r>
              <a:rPr lang="en-US" sz="2100" u="none" strike="noStrike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lable for future enhancements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6559479" cy="47625"/>
            <a:chOff x="0" y="0"/>
            <a:chExt cx="4361344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1344" cy="12543"/>
            </a:xfrm>
            <a:custGeom>
              <a:avLst/>
              <a:gdLst/>
              <a:ahLst/>
              <a:cxnLst/>
              <a:rect l="l" t="t" r="r" b="b"/>
              <a:pathLst>
                <a:path w="4361344" h="12543">
                  <a:moveTo>
                    <a:pt x="0" y="0"/>
                  </a:moveTo>
                  <a:lnTo>
                    <a:pt x="4361344" y="0"/>
                  </a:lnTo>
                  <a:lnTo>
                    <a:pt x="4361344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61344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087478" y="4590088"/>
            <a:ext cx="9289595" cy="341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Thank you for your attention!</a:t>
            </a:r>
            <a:endParaRPr lang="en-US" sz="7000">
              <a:solidFill>
                <a:srgbClr val="000000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  <a:p>
            <a:pPr marL="0" lvl="0" indent="0" algn="r">
              <a:lnSpc>
                <a:spcPts val="10290"/>
              </a:lnSpc>
              <a:spcBef>
                <a:spcPct val="0"/>
              </a:spcBef>
            </a:pPr>
            <a:endParaRPr lang="en-US" sz="7000" u="none" strike="noStrike" dirty="0">
              <a:solidFill>
                <a:srgbClr val="923030"/>
              </a:solidFill>
              <a:latin typeface="Cinzel Decorative"/>
              <a:ea typeface="Cinzel Decorative"/>
              <a:cs typeface="Cinzel Decorativ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39715" y="8859989"/>
            <a:ext cx="6937358" cy="69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en-US" sz="2100" u="none" strike="noStrike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— </a:t>
            </a: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Aysa Jordan and Colton Stone</a:t>
            </a:r>
            <a:endParaRPr lang="en-US" sz="2100">
              <a:solidFill>
                <a:srgbClr val="000000"/>
              </a:solidFill>
              <a:latin typeface="Circe"/>
              <a:ea typeface="Circe"/>
              <a:cs typeface="Circe"/>
              <a:sym typeface="Circe"/>
            </a:endParaRPr>
          </a:p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endParaRPr lang="en-US" sz="2100" u="none" strike="noStrike" dirty="0">
              <a:solidFill>
                <a:srgbClr val="320909"/>
              </a:solidFill>
              <a:latin typeface="Circe"/>
              <a:ea typeface="Circe"/>
              <a:cs typeface="Circe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8927645" cy="10287000"/>
            <a:chOff x="0" y="0"/>
            <a:chExt cx="11903527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r="56534"/>
            <a:stretch>
              <a:fillRect/>
            </a:stretch>
          </p:blipFill>
          <p:spPr>
            <a:xfrm>
              <a:off x="0" y="0"/>
              <a:ext cx="11903527" cy="13716000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14210345" y="217165"/>
            <a:ext cx="4391000" cy="4544373"/>
          </a:xfrm>
          <a:custGeom>
            <a:avLst/>
            <a:gdLst/>
            <a:ahLst/>
            <a:cxnLst/>
            <a:rect l="l" t="t" r="r" b="b"/>
            <a:pathLst>
              <a:path w="4391000" h="4544373">
                <a:moveTo>
                  <a:pt x="0" y="0"/>
                </a:moveTo>
                <a:lnTo>
                  <a:pt x="4391001" y="0"/>
                </a:lnTo>
                <a:lnTo>
                  <a:pt x="4391001" y="4544373"/>
                </a:lnTo>
                <a:lnTo>
                  <a:pt x="0" y="4544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172872" y="1501096"/>
            <a:ext cx="7164930" cy="7283283"/>
          </a:xfrm>
          <a:custGeom>
            <a:avLst/>
            <a:gdLst/>
            <a:ahLst/>
            <a:cxnLst/>
            <a:rect l="l" t="t" r="r" b="b"/>
            <a:pathLst>
              <a:path w="7164930" h="7283283">
                <a:moveTo>
                  <a:pt x="0" y="0"/>
                </a:moveTo>
                <a:lnTo>
                  <a:pt x="7164930" y="0"/>
                </a:lnTo>
                <a:lnTo>
                  <a:pt x="7164930" y="7283283"/>
                </a:lnTo>
                <a:lnTo>
                  <a:pt x="0" y="728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58396" y="4414155"/>
            <a:ext cx="571209" cy="854144"/>
          </a:xfrm>
          <a:custGeom>
            <a:avLst/>
            <a:gdLst/>
            <a:ahLst/>
            <a:cxnLst/>
            <a:rect l="l" t="t" r="r" b="b"/>
            <a:pathLst>
              <a:path w="571209" h="854144">
                <a:moveTo>
                  <a:pt x="0" y="0"/>
                </a:moveTo>
                <a:lnTo>
                  <a:pt x="571208" y="0"/>
                </a:lnTo>
                <a:lnTo>
                  <a:pt x="571208" y="854144"/>
                </a:lnTo>
                <a:lnTo>
                  <a:pt x="0" y="854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10896" y="6542445"/>
            <a:ext cx="571209" cy="854144"/>
          </a:xfrm>
          <a:custGeom>
            <a:avLst/>
            <a:gdLst/>
            <a:ahLst/>
            <a:cxnLst/>
            <a:rect l="l" t="t" r="r" b="b"/>
            <a:pathLst>
              <a:path w="571209" h="854144">
                <a:moveTo>
                  <a:pt x="0" y="0"/>
                </a:moveTo>
                <a:lnTo>
                  <a:pt x="571209" y="0"/>
                </a:lnTo>
                <a:lnTo>
                  <a:pt x="571209" y="854145"/>
                </a:lnTo>
                <a:lnTo>
                  <a:pt x="0" y="854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752240" y="2516673"/>
            <a:ext cx="571209" cy="854144"/>
          </a:xfrm>
          <a:custGeom>
            <a:avLst/>
            <a:gdLst/>
            <a:ahLst/>
            <a:cxnLst/>
            <a:rect l="l" t="t" r="r" b="b"/>
            <a:pathLst>
              <a:path w="571209" h="854144">
                <a:moveTo>
                  <a:pt x="0" y="0"/>
                </a:moveTo>
                <a:lnTo>
                  <a:pt x="571209" y="0"/>
                </a:lnTo>
                <a:lnTo>
                  <a:pt x="571209" y="854144"/>
                </a:lnTo>
                <a:lnTo>
                  <a:pt x="0" y="854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7922" y="482980"/>
            <a:ext cx="7792739" cy="2580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90"/>
              </a:lnSpc>
              <a:spcBef>
                <a:spcPct val="0"/>
              </a:spcBef>
            </a:pPr>
            <a:r>
              <a:rPr lang="en-US" sz="6000">
                <a:solidFill>
                  <a:srgbClr val="923030"/>
                </a:solidFill>
                <a:latin typeface="Cinzel Decorative"/>
                <a:sym typeface="Cinzel Decorative"/>
              </a:rPr>
              <a:t>Business Background</a:t>
            </a:r>
            <a:endParaRPr lang="en-US" sz="6000">
              <a:solidFill>
                <a:srgbClr val="923030"/>
              </a:solidFill>
              <a:latin typeface="Cinzel Decorativ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78366" y="3376606"/>
            <a:ext cx="5538864" cy="5776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ea typeface="+mn-lt"/>
                <a:cs typeface="+mn-lt"/>
                <a:sym typeface="Circe"/>
              </a:rPr>
              <a:t>Bacchus Winery is a family-owned business inherited by Stan and Davis Bacchus three years ago.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ea typeface="+mn-lt"/>
                <a:cs typeface="+mn-lt"/>
                <a:sym typeface="Circe"/>
              </a:rPr>
              <a:t>The new owners want to modernize operations while keeping existing staff and processes in place.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ea typeface="+mn-lt"/>
                <a:cs typeface="+mn-lt"/>
                <a:sym typeface="Circe"/>
              </a:rPr>
              <a:t>The winery produces four wines: Merlot</a:t>
            </a:r>
            <a:r>
              <a:rPr lang="en-US" sz="2100" u="none" strike="noStrike">
                <a:solidFill>
                  <a:srgbClr val="320909"/>
                </a:solidFill>
                <a:ea typeface="+mn-lt"/>
                <a:cs typeface="+mn-lt"/>
                <a:sym typeface="Circe"/>
              </a:rPr>
              <a:t>, </a:t>
            </a:r>
            <a:r>
              <a:rPr lang="en-US" sz="2100">
                <a:solidFill>
                  <a:srgbClr val="320909"/>
                </a:solidFill>
                <a:ea typeface="+mn-lt"/>
                <a:cs typeface="+mn-lt"/>
                <a:sym typeface="Circe"/>
              </a:rPr>
              <a:t>Cabernet</a:t>
            </a:r>
            <a:r>
              <a:rPr lang="en-US" sz="2100" u="none" strike="noStrike">
                <a:solidFill>
                  <a:srgbClr val="320909"/>
                </a:solidFill>
                <a:ea typeface="+mn-lt"/>
                <a:cs typeface="+mn-lt"/>
                <a:sym typeface="Circe"/>
              </a:rPr>
              <a:t>, </a:t>
            </a:r>
            <a:r>
              <a:rPr lang="en-US" sz="2100">
                <a:solidFill>
                  <a:srgbClr val="320909"/>
                </a:solidFill>
                <a:ea typeface="+mn-lt"/>
                <a:cs typeface="+mn-lt"/>
                <a:sym typeface="Circe"/>
              </a:rPr>
              <a:t>Chablis</a:t>
            </a:r>
            <a:r>
              <a:rPr lang="en-US" sz="2100" u="none" strike="noStrike">
                <a:solidFill>
                  <a:srgbClr val="320909"/>
                </a:solidFill>
                <a:ea typeface="+mn-lt"/>
                <a:cs typeface="+mn-lt"/>
                <a:sym typeface="Circe"/>
              </a:rPr>
              <a:t>, and </a:t>
            </a:r>
            <a:r>
              <a:rPr lang="en-US" sz="2100">
                <a:solidFill>
                  <a:srgbClr val="320909"/>
                </a:solidFill>
                <a:ea typeface="+mn-lt"/>
                <a:cs typeface="+mn-lt"/>
                <a:sym typeface="Circe"/>
              </a:rPr>
              <a:t>Chardonnay</a:t>
            </a:r>
            <a:r>
              <a:rPr lang="en-US" sz="2100" u="none" strike="noStrike">
                <a:solidFill>
                  <a:srgbClr val="320909"/>
                </a:solidFill>
                <a:ea typeface="+mn-lt"/>
                <a:cs typeface="+mn-lt"/>
                <a:sym typeface="Circe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ea typeface="+mn-lt"/>
                <a:cs typeface="+mn-lt"/>
                <a:sym typeface="Circe"/>
              </a:rPr>
              <a:t>Inventory, distribution</a:t>
            </a:r>
            <a:r>
              <a:rPr lang="en-US" sz="2100" u="none" strike="noStrike">
                <a:solidFill>
                  <a:srgbClr val="320909"/>
                </a:solidFill>
                <a:ea typeface="+mn-lt"/>
                <a:cs typeface="+mn-lt"/>
                <a:sym typeface="Circe"/>
              </a:rPr>
              <a:t>, and </a:t>
            </a:r>
            <a:r>
              <a:rPr lang="en-US" sz="2100">
                <a:solidFill>
                  <a:srgbClr val="320909"/>
                </a:solidFill>
                <a:ea typeface="+mn-lt"/>
                <a:cs typeface="+mn-lt"/>
                <a:sym typeface="Circe"/>
              </a:rPr>
              <a:t>employee information were previously tracked manually or across separate systems</a:t>
            </a:r>
            <a:r>
              <a:rPr lang="en-US" sz="2100" u="none" strike="noStrike">
                <a:solidFill>
                  <a:srgbClr val="320909"/>
                </a:solidFill>
                <a:ea typeface="+mn-lt"/>
                <a:cs typeface="+mn-lt"/>
                <a:sym typeface="Circe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lvl="0" indent="0" algn="l">
              <a:lnSpc>
                <a:spcPct val="150000"/>
              </a:lnSpc>
            </a:pPr>
            <a:endParaRPr lang="en-US" sz="2100" u="none" strike="noStrike" dirty="0">
              <a:solidFill>
                <a:srgbClr val="320909"/>
              </a:solidFill>
              <a:latin typeface="Circe"/>
              <a:ea typeface="Circe"/>
              <a:cs typeface="Cir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87664" y="5759898"/>
            <a:ext cx="4743272" cy="4205471"/>
          </a:xfrm>
          <a:custGeom>
            <a:avLst/>
            <a:gdLst/>
            <a:ahLst/>
            <a:cxnLst/>
            <a:rect l="l" t="t" r="r" b="b"/>
            <a:pathLst>
              <a:path w="4743272" h="4205471">
                <a:moveTo>
                  <a:pt x="0" y="0"/>
                </a:moveTo>
                <a:lnTo>
                  <a:pt x="4743272" y="0"/>
                </a:lnTo>
                <a:lnTo>
                  <a:pt x="4743272" y="4205471"/>
                </a:lnTo>
                <a:lnTo>
                  <a:pt x="0" y="420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574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17460" y="3137344"/>
            <a:ext cx="4660195" cy="483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Supplier delivery performance is difficult to track</a:t>
            </a:r>
            <a:endParaRPr lang="en-US"/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Wine sales and distribution data is not centralized</a:t>
            </a:r>
            <a:endParaRPr lang="en-US" sz="2100">
              <a:solidFill>
                <a:srgbClr val="320909"/>
              </a:solidFill>
              <a:latin typeface="Circe"/>
              <a:ea typeface="Circe"/>
              <a:cs typeface="Circe"/>
            </a:endParaRP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Employee work hours are not easily summarized</a:t>
            </a:r>
            <a:endParaRPr lang="en-US" sz="2100">
              <a:solidFill>
                <a:srgbClr val="320909"/>
              </a:solidFill>
              <a:latin typeface="Circe"/>
              <a:ea typeface="Circe"/>
              <a:cs typeface="Circe"/>
            </a:endParaRP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Limited visibility into operational performance</a:t>
            </a:r>
            <a:endParaRPr lang="en-US" sz="2100">
              <a:solidFill>
                <a:srgbClr val="320909"/>
              </a:solidFill>
              <a:latin typeface="Circe"/>
              <a:ea typeface="Circe"/>
              <a:cs typeface="Circe"/>
            </a:endParaRP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Decisions are being made without reliable reporting</a:t>
            </a:r>
            <a:endParaRPr lang="en-US" sz="2100">
              <a:solidFill>
                <a:srgbClr val="320909"/>
              </a:solidFill>
              <a:latin typeface="Circe"/>
              <a:ea typeface="Circe"/>
              <a:cs typeface="Circe"/>
            </a:endParaRP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320909"/>
                </a:solidFill>
                <a:ea typeface="+mn-lt"/>
                <a:cs typeface="+mn-lt"/>
              </a:rPr>
              <a:t>Yearly business “snapshot” requires accurate reporting for decision-making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3152" y="896804"/>
            <a:ext cx="1764169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Case study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791586"/>
            <a:ext cx="5615532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endParaRPr/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Works with multiple suppliers and distributors</a:t>
            </a:r>
            <a:endParaRPr lang="en-US" sz="2100">
              <a:solidFill>
                <a:srgbClr val="320909"/>
              </a:solidFill>
              <a:latin typeface="Circe"/>
              <a:ea typeface="Circe"/>
              <a:cs typeface="Circe"/>
            </a:endParaRP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Needs better tracking of inventory, sales, and employee workload</a:t>
            </a:r>
            <a:endParaRPr lang="en-US" sz="2100">
              <a:solidFill>
                <a:srgbClr val="320909"/>
              </a:solidFill>
              <a:latin typeface="Circe"/>
              <a:ea typeface="Circe"/>
              <a:cs typeface="Circe"/>
            </a:endParaRP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Goal is to modernize operations and support business decisions</a:t>
            </a:r>
            <a:endParaRPr lang="en-US" sz="2100">
              <a:solidFill>
                <a:srgbClr val="320909"/>
              </a:solidFill>
              <a:latin typeface="Circe"/>
              <a:ea typeface="Circe"/>
              <a:cs typeface="Circe"/>
            </a:endParaRP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7434" y="2451544"/>
            <a:ext cx="514130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What Bacchus Winery does: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38282" y="2451544"/>
            <a:ext cx="514130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Problem: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62443" y="3053560"/>
            <a:ext cx="6885265" cy="256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197" lvl="1" indent="-224599" algn="ctr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Designed a relational database for core business entities</a:t>
            </a:r>
          </a:p>
          <a:p>
            <a:pPr marL="449197" lvl="1" indent="-224599" algn="ctr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Centralized data for employees, suppliers, wines, and distributors</a:t>
            </a:r>
          </a:p>
          <a:p>
            <a:pPr marL="449197" lvl="1" indent="-224599" algn="ctr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Implemented relationships using primary and foreign keys</a:t>
            </a:r>
          </a:p>
          <a:p>
            <a:pPr marL="449197" lvl="1" indent="-224599" algn="ctr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Enabled reporting to support management decisions</a:t>
            </a:r>
          </a:p>
          <a:p>
            <a:pPr marL="449197" lvl="1" indent="-224599" algn="ctr">
              <a:lnSpc>
                <a:spcPts val="2912"/>
              </a:lnSpc>
              <a:buFont typeface="Arial"/>
              <a:buChar char="•"/>
            </a:pPr>
            <a:r>
              <a:rPr lang="en-US" sz="2080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Designed for future expansion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51565" y="2451544"/>
            <a:ext cx="514130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>
                <a:solidFill>
                  <a:srgbClr val="320909"/>
                </a:solidFill>
                <a:latin typeface="Circe Bold"/>
                <a:ea typeface="Circe Bold"/>
                <a:cs typeface="Circe Bold"/>
                <a:sym typeface="Circe Bold"/>
              </a:rPr>
              <a:t>Solution: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31476" y="3139000"/>
            <a:ext cx="3038813" cy="3011188"/>
          </a:xfrm>
          <a:custGeom>
            <a:avLst/>
            <a:gdLst/>
            <a:ahLst/>
            <a:cxnLst/>
            <a:rect l="l" t="t" r="r" b="b"/>
            <a:pathLst>
              <a:path w="3038813" h="3011188">
                <a:moveTo>
                  <a:pt x="0" y="0"/>
                </a:moveTo>
                <a:lnTo>
                  <a:pt x="3038814" y="0"/>
                </a:lnTo>
                <a:lnTo>
                  <a:pt x="3038814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328298" y="3139000"/>
            <a:ext cx="3038813" cy="3011188"/>
          </a:xfrm>
          <a:custGeom>
            <a:avLst/>
            <a:gdLst/>
            <a:ahLst/>
            <a:cxnLst/>
            <a:rect l="l" t="t" r="r" b="b"/>
            <a:pathLst>
              <a:path w="3038813" h="3011188">
                <a:moveTo>
                  <a:pt x="0" y="0"/>
                </a:moveTo>
                <a:lnTo>
                  <a:pt x="3038813" y="0"/>
                </a:lnTo>
                <a:lnTo>
                  <a:pt x="3038813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706120" y="2955556"/>
            <a:ext cx="3038813" cy="3011188"/>
          </a:xfrm>
          <a:custGeom>
            <a:avLst/>
            <a:gdLst/>
            <a:ahLst/>
            <a:cxnLst/>
            <a:rect l="l" t="t" r="r" b="b"/>
            <a:pathLst>
              <a:path w="3038813" h="3011188">
                <a:moveTo>
                  <a:pt x="0" y="0"/>
                </a:moveTo>
                <a:lnTo>
                  <a:pt x="3038813" y="0"/>
                </a:lnTo>
                <a:lnTo>
                  <a:pt x="3038813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12730" y="3082556"/>
            <a:ext cx="3038813" cy="3011188"/>
          </a:xfrm>
          <a:custGeom>
            <a:avLst/>
            <a:gdLst/>
            <a:ahLst/>
            <a:cxnLst/>
            <a:rect l="l" t="t" r="r" b="b"/>
            <a:pathLst>
              <a:path w="3038813" h="3011188">
                <a:moveTo>
                  <a:pt x="0" y="0"/>
                </a:moveTo>
                <a:lnTo>
                  <a:pt x="3038813" y="0"/>
                </a:lnTo>
                <a:lnTo>
                  <a:pt x="3038813" y="3011188"/>
                </a:lnTo>
                <a:lnTo>
                  <a:pt x="0" y="301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951885" y="3413110"/>
            <a:ext cx="1477871" cy="2100333"/>
          </a:xfrm>
          <a:custGeom>
            <a:avLst/>
            <a:gdLst/>
            <a:ahLst/>
            <a:cxnLst/>
            <a:rect l="l" t="t" r="r" b="b"/>
            <a:pathLst>
              <a:path w="1477871" h="2100333">
                <a:moveTo>
                  <a:pt x="0" y="0"/>
                </a:moveTo>
                <a:lnTo>
                  <a:pt x="1477870" y="0"/>
                </a:lnTo>
                <a:lnTo>
                  <a:pt x="1477870" y="2100333"/>
                </a:lnTo>
                <a:lnTo>
                  <a:pt x="0" y="2100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4976221" y="3413110"/>
            <a:ext cx="824719" cy="2180747"/>
          </a:xfrm>
          <a:custGeom>
            <a:avLst/>
            <a:gdLst/>
            <a:ahLst/>
            <a:cxnLst/>
            <a:rect l="l" t="t" r="r" b="b"/>
            <a:pathLst>
              <a:path w="824719" h="2180747">
                <a:moveTo>
                  <a:pt x="0" y="0"/>
                </a:moveTo>
                <a:lnTo>
                  <a:pt x="824719" y="0"/>
                </a:lnTo>
                <a:lnTo>
                  <a:pt x="824719" y="2180747"/>
                </a:lnTo>
                <a:lnTo>
                  <a:pt x="0" y="2180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463587" y="3546403"/>
            <a:ext cx="2928109" cy="1716604"/>
          </a:xfrm>
          <a:custGeom>
            <a:avLst/>
            <a:gdLst/>
            <a:ahLst/>
            <a:cxnLst/>
            <a:rect l="l" t="t" r="r" b="b"/>
            <a:pathLst>
              <a:path w="2928109" h="1716604">
                <a:moveTo>
                  <a:pt x="0" y="0"/>
                </a:moveTo>
                <a:lnTo>
                  <a:pt x="2928109" y="0"/>
                </a:lnTo>
                <a:lnTo>
                  <a:pt x="2928109" y="1716604"/>
                </a:lnTo>
                <a:lnTo>
                  <a:pt x="0" y="1716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66039" y="3248390"/>
            <a:ext cx="2507756" cy="2438724"/>
          </a:xfrm>
          <a:custGeom>
            <a:avLst/>
            <a:gdLst/>
            <a:ahLst/>
            <a:cxnLst/>
            <a:rect l="l" t="t" r="r" b="b"/>
            <a:pathLst>
              <a:path w="2507756" h="2438724">
                <a:moveTo>
                  <a:pt x="0" y="0"/>
                </a:moveTo>
                <a:lnTo>
                  <a:pt x="2507756" y="0"/>
                </a:lnTo>
                <a:lnTo>
                  <a:pt x="2507756" y="2438724"/>
                </a:lnTo>
                <a:lnTo>
                  <a:pt x="0" y="2438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6872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22113" y="585859"/>
            <a:ext cx="15530886" cy="2561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90"/>
              </a:lnSpc>
              <a:spcBef>
                <a:spcPct val="0"/>
              </a:spcBef>
            </a:pPr>
            <a:r>
              <a:rPr lang="en-US" sz="6500">
                <a:solidFill>
                  <a:srgbClr val="923030"/>
                </a:solidFill>
                <a:latin typeface="Cinzel Decorative"/>
                <a:ea typeface="+mn-lt"/>
                <a:cs typeface="+mn-lt"/>
                <a:sym typeface="Cinzel Decorative"/>
              </a:rPr>
              <a:t>Business Requirements Driving the Database</a:t>
            </a:r>
            <a:endParaRPr lang="en-US" sz="6500">
              <a:latin typeface="Cinzel Decorative"/>
              <a:ea typeface="+mn-lt"/>
              <a:cs typeface="+mn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56771" y="6469458"/>
            <a:ext cx="2730074" cy="109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320909"/>
                </a:solidFill>
                <a:ea typeface="+mn-lt"/>
                <a:cs typeface="+mn-lt"/>
                <a:sym typeface="Circe"/>
              </a:rPr>
              <a:t>Track monthly supplier deliveries and identify delays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777521" y="6469458"/>
            <a:ext cx="2569905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20909"/>
                </a:solidFill>
                <a:ea typeface="+mn-lt"/>
                <a:cs typeface="+mn-lt"/>
                <a:sym typeface="Circe"/>
              </a:rPr>
              <a:t>Monitor wine sales by brand and distributor</a:t>
            </a:r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9968796" y="6469458"/>
            <a:ext cx="2569905" cy="109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20909"/>
                </a:solidFill>
                <a:ea typeface="+mn-lt"/>
                <a:cs typeface="+mn-lt"/>
                <a:sym typeface="Circe"/>
              </a:rPr>
              <a:t>Summarize employee work hours by quarter and year</a:t>
            </a:r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4103628" y="6469458"/>
            <a:ext cx="2569905" cy="146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20909"/>
                </a:solidFill>
                <a:ea typeface="+mn-lt"/>
                <a:cs typeface="+mn-lt"/>
                <a:sym typeface="Circe"/>
              </a:rPr>
              <a:t>Support management reporting for inventory, sales, and staffing decisions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6000">
            <a:off x="11185070" y="674713"/>
            <a:ext cx="3042314" cy="8915944"/>
          </a:xfrm>
          <a:custGeom>
            <a:avLst/>
            <a:gdLst/>
            <a:ahLst/>
            <a:cxnLst/>
            <a:rect l="l" t="t" r="r" b="b"/>
            <a:pathLst>
              <a:path w="3042314" h="8915944">
                <a:moveTo>
                  <a:pt x="0" y="5282"/>
                </a:moveTo>
                <a:lnTo>
                  <a:pt x="3026762" y="0"/>
                </a:lnTo>
                <a:lnTo>
                  <a:pt x="3042314" y="8910661"/>
                </a:lnTo>
                <a:lnTo>
                  <a:pt x="15552" y="8915944"/>
                </a:lnTo>
                <a:lnTo>
                  <a:pt x="0" y="5282"/>
                </a:lnTo>
                <a:close/>
              </a:path>
            </a:pathLst>
          </a:custGeom>
          <a:blipFill>
            <a:blip r:embed="rId2"/>
            <a:stretch>
              <a:fillRect l="-207" t="-436" r="-2704" b="-211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2243204"/>
            <a:ext cx="8090189" cy="797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033" lvl="1" indent="-352516" algn="l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Visual representation of all database entities</a:t>
            </a:r>
          </a:p>
          <a:p>
            <a:pPr marL="705033" lvl="1" indent="-352516" algn="l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Shows relationships between tables using primary and foreign keys</a:t>
            </a:r>
          </a:p>
          <a:p>
            <a:pPr marL="705033" lvl="1" indent="-352516" algn="l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Ensures data consistency and integrity</a:t>
            </a:r>
          </a:p>
          <a:p>
            <a:pPr marL="705033" lvl="1" indent="-352516" algn="l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Tables designed using Third Normal Form (3NF)</a:t>
            </a:r>
          </a:p>
          <a:p>
            <a:pPr marL="705033" lvl="1" indent="-352516" algn="l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Each table represents a single business entity</a:t>
            </a:r>
          </a:p>
          <a:p>
            <a:pPr marL="705033" lvl="1" indent="-352516" algn="l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No repeating groups or partial dependencies</a:t>
            </a:r>
          </a:p>
          <a:p>
            <a:pPr marL="705033" lvl="1" indent="-352516" algn="l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Reduced data redundancy</a:t>
            </a:r>
          </a:p>
          <a:p>
            <a:pPr marL="705033" lvl="1" indent="-352516" algn="l">
              <a:lnSpc>
                <a:spcPts val="4571"/>
              </a:lnSpc>
              <a:buFont typeface="Arial"/>
              <a:buChar char="•"/>
            </a:pPr>
            <a:r>
              <a:rPr lang="en-US" sz="3265">
                <a:solidFill>
                  <a:srgbClr val="320909"/>
                </a:solidFill>
                <a:latin typeface="Circe"/>
                <a:ea typeface="Circe"/>
                <a:cs typeface="Circe"/>
                <a:sym typeface="Circe"/>
              </a:rPr>
              <a:t>Supports efficient querying and reporting</a:t>
            </a:r>
          </a:p>
          <a:p>
            <a:pPr marL="0" lvl="0" indent="0" algn="l">
              <a:lnSpc>
                <a:spcPts val="4571"/>
              </a:lnSpc>
              <a:spcBef>
                <a:spcPct val="0"/>
              </a:spcBef>
            </a:pPr>
            <a:endParaRPr lang="en-US" sz="3265">
              <a:solidFill>
                <a:srgbClr val="320909"/>
              </a:solidFill>
              <a:latin typeface="Circe"/>
              <a:ea typeface="Circe"/>
              <a:cs typeface="Circe"/>
              <a:sym typeface="Cir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338204"/>
            <a:ext cx="1028924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0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Finalized ERD </a:t>
            </a:r>
          </a:p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3999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+ DATABASE DESIGN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584937" y="2566758"/>
            <a:ext cx="11118126" cy="5153484"/>
            <a:chOff x="0" y="0"/>
            <a:chExt cx="1369949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99489" cy="6350000"/>
            </a:xfrm>
            <a:custGeom>
              <a:avLst/>
              <a:gdLst/>
              <a:ahLst/>
              <a:cxnLst/>
              <a:rect l="l" t="t" r="r" b="b"/>
              <a:pathLst>
                <a:path w="13699489" h="6350000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89" y="1899920"/>
                    <a:pt x="13699489" y="1899920"/>
                  </a:cubicBezTo>
                  <a:lnTo>
                    <a:pt x="13699489" y="6350000"/>
                  </a:lnTo>
                  <a:close/>
                </a:path>
              </a:pathLst>
            </a:custGeom>
            <a:blipFill>
              <a:blip r:embed="rId2"/>
              <a:stretch>
                <a:fillRect t="-33088" b="-1082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129659" y="661758"/>
            <a:ext cx="12028682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9"/>
              </a:lnSpc>
              <a:spcBef>
                <a:spcPct val="0"/>
              </a:spcBef>
            </a:pPr>
            <a:r>
              <a:rPr lang="en-US" sz="7899">
                <a:solidFill>
                  <a:srgbClr val="FDF5E5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REPORTS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5174" y="8411281"/>
            <a:ext cx="14811764" cy="96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DF5E5"/>
                </a:solidFill>
                <a:ea typeface="+mn-lt"/>
                <a:cs typeface="+mn-lt"/>
                <a:sym typeface="Kollektif"/>
              </a:rPr>
              <a:t>The following reports were generated from the database to support management decision-making at Bacchus Winery. Each report directly addresses a business concern identified in the case study, including supplier reliability, wine sales performance, and employee workload.</a:t>
            </a:r>
            <a:endParaRPr lang="en-US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01938" y="1520235"/>
            <a:ext cx="10348358" cy="7523836"/>
          </a:xfrm>
          <a:custGeom>
            <a:avLst/>
            <a:gdLst/>
            <a:ahLst/>
            <a:cxnLst/>
            <a:rect l="l" t="t" r="r" b="b"/>
            <a:pathLst>
              <a:path w="10348358" h="7523836">
                <a:moveTo>
                  <a:pt x="0" y="0"/>
                </a:moveTo>
                <a:lnTo>
                  <a:pt x="10348357" y="0"/>
                </a:lnTo>
                <a:lnTo>
                  <a:pt x="10348357" y="7523836"/>
                </a:lnTo>
                <a:lnTo>
                  <a:pt x="0" y="752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700" y="367547"/>
            <a:ext cx="11686818" cy="1159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90"/>
              </a:lnSpc>
              <a:spcBef>
                <a:spcPct val="0"/>
              </a:spcBef>
            </a:pPr>
            <a:r>
              <a:rPr lang="en-US" sz="4400">
                <a:solidFill>
                  <a:srgbClr val="923030"/>
                </a:solidFill>
                <a:latin typeface="Cinzel Decorative"/>
                <a:sym typeface="Cinzel Decorative"/>
              </a:rPr>
              <a:t>SUPPLIER DELIVERY REPORT</a:t>
            </a:r>
            <a:endParaRPr lang="en-US" sz="4400">
              <a:ea typeface="Calibri"/>
              <a:cs typeface="Calibri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9862062" y="1995419"/>
            <a:ext cx="6326555" cy="6246035"/>
          </a:xfrm>
          <a:custGeom>
            <a:avLst/>
            <a:gdLst/>
            <a:ahLst/>
            <a:cxnLst/>
            <a:rect l="l" t="t" r="r" b="b"/>
            <a:pathLst>
              <a:path w="6326555" h="6246035">
                <a:moveTo>
                  <a:pt x="6326555" y="0"/>
                </a:moveTo>
                <a:lnTo>
                  <a:pt x="0" y="0"/>
                </a:lnTo>
                <a:lnTo>
                  <a:pt x="0" y="6246035"/>
                </a:lnTo>
                <a:lnTo>
                  <a:pt x="6326555" y="6246035"/>
                </a:lnTo>
                <a:lnTo>
                  <a:pt x="632655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6700" y="1799690"/>
            <a:ext cx="7792746" cy="8483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8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This report evaluates supplier delivery performance across all twelve months of the year.</a:t>
            </a:r>
            <a:endParaRPr lang="en-US" sz="2800">
              <a:solidFill>
                <a:srgbClr val="000000"/>
              </a:solidFill>
              <a:latin typeface="Calibri"/>
              <a:ea typeface="Calibri"/>
              <a:cs typeface="Calibri"/>
              <a:sym typeface="Circe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 b="1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Green Glass &amp; Packaging</a:t>
            </a:r>
            <a:r>
              <a:rPr lang="en-US" sz="2800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demonstrated the strongest performance, meeting delivery schedules </a:t>
            </a:r>
            <a:r>
              <a:rPr lang="en-US" sz="2800" b="1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12 out of 12 months</a:t>
            </a:r>
            <a:r>
              <a:rPr lang="en-US" sz="2800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.</a:t>
            </a:r>
            <a:endParaRPr lang="en-US" sz="2800" dirty="0">
              <a:solidFill>
                <a:srgbClr val="000000"/>
              </a:solidFill>
              <a:latin typeface="Calibri"/>
              <a:ea typeface="Calibri"/>
              <a:cs typeface="Calibri"/>
              <a:sym typeface="Circe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Daily Express</a:t>
            </a:r>
            <a:r>
              <a:rPr lang="en-US" sz="28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met delivery expectations for </a:t>
            </a:r>
            <a:r>
              <a:rPr lang="en-US" sz="28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10 out of 12 months</a:t>
            </a:r>
            <a:r>
              <a:rPr lang="en-US" sz="28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, with delays occurring in </a:t>
            </a:r>
            <a:r>
              <a:rPr lang="en-US" sz="28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January and December</a:t>
            </a:r>
            <a:r>
              <a:rPr lang="en-US" sz="28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.</a:t>
            </a:r>
            <a:endParaRPr lang="en-US" sz="2800">
              <a:solidFill>
                <a:srgbClr val="000000"/>
              </a:solidFill>
              <a:latin typeface="Calibri"/>
              <a:ea typeface="Calibri"/>
              <a:cs typeface="Calibri"/>
              <a:sym typeface="Circe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G3 Industries</a:t>
            </a:r>
            <a:r>
              <a:rPr lang="en-US" sz="28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met delivery schedules </a:t>
            </a:r>
            <a:r>
              <a:rPr lang="en-US" sz="28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9 out of 12 months</a:t>
            </a:r>
            <a:r>
              <a:rPr lang="en-US" sz="28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, with missed deliveries in </a:t>
            </a:r>
            <a:r>
              <a:rPr lang="en-US" sz="28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February, April, and September</a:t>
            </a:r>
            <a:r>
              <a:rPr lang="en-US" sz="28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.</a:t>
            </a:r>
            <a:endParaRPr lang="en-US" sz="2800">
              <a:solidFill>
                <a:srgbClr val="000000"/>
              </a:solidFill>
              <a:latin typeface="Calibri"/>
              <a:ea typeface="Calibri"/>
              <a:cs typeface="Calibri"/>
              <a:sym typeface="Circe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Overall, Green Glass &amp; Packaging proved to be the most reliable supplier, while Daily Express and G3 Industries showed occasional consistency issues.</a:t>
            </a:r>
            <a:endParaRPr lang="en-US" sz="2800">
              <a:solidFill>
                <a:srgbClr val="000000"/>
              </a:solidFill>
              <a:latin typeface="Calibri"/>
              <a:ea typeface="Calibri"/>
              <a:cs typeface="Calibri"/>
              <a:sym typeface="Circe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These results help identify which suppliers may require closer monitoring or potential process improvements.</a:t>
            </a:r>
            <a:endParaRPr lang="en-US" sz="2800" dirty="0">
              <a:solidFill>
                <a:srgbClr val="000000"/>
              </a:solidFill>
              <a:latin typeface="Calibri"/>
              <a:ea typeface="Calibri"/>
              <a:cs typeface="Calibri"/>
              <a:sym typeface="Circe"/>
            </a:endParaRPr>
          </a:p>
          <a:p>
            <a:pPr>
              <a:lnSpc>
                <a:spcPts val="4788"/>
              </a:lnSpc>
            </a:pPr>
            <a:endParaRPr lang="en-US" sz="2800" dirty="0">
              <a:solidFill>
                <a:srgbClr val="000000"/>
              </a:solidFill>
              <a:latin typeface="Circe"/>
              <a:ea typeface="Circe"/>
              <a:cs typeface="Circe"/>
              <a:sym typeface="Circe"/>
            </a:endParaRPr>
          </a:p>
          <a:p>
            <a:pPr marL="0" lvl="0" indent="0" algn="l">
              <a:lnSpc>
                <a:spcPts val="4788"/>
              </a:lnSpc>
            </a:pPr>
            <a:endParaRPr lang="en-US" sz="2100" dirty="0">
              <a:solidFill>
                <a:srgbClr val="320909"/>
              </a:solidFill>
              <a:latin typeface="Circe"/>
              <a:ea typeface="Circe"/>
              <a:cs typeface="Cir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8039" y="0"/>
            <a:ext cx="7463740" cy="10287000"/>
            <a:chOff x="0" y="0"/>
            <a:chExt cx="196575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5759" cy="2709333"/>
            </a:xfrm>
            <a:custGeom>
              <a:avLst/>
              <a:gdLst/>
              <a:ahLst/>
              <a:cxnLst/>
              <a:rect l="l" t="t" r="r" b="b"/>
              <a:pathLst>
                <a:path w="1965759" h="2709333">
                  <a:moveTo>
                    <a:pt x="0" y="0"/>
                  </a:moveTo>
                  <a:lnTo>
                    <a:pt x="1965759" y="0"/>
                  </a:lnTo>
                  <a:lnTo>
                    <a:pt x="19657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E5DB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65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29412" y="-777573"/>
            <a:ext cx="2938032" cy="4114800"/>
          </a:xfrm>
          <a:custGeom>
            <a:avLst/>
            <a:gdLst/>
            <a:ahLst/>
            <a:cxnLst/>
            <a:rect l="l" t="t" r="r" b="b"/>
            <a:pathLst>
              <a:path w="2938032" h="4114800">
                <a:moveTo>
                  <a:pt x="0" y="0"/>
                </a:moveTo>
                <a:lnTo>
                  <a:pt x="2938032" y="0"/>
                </a:lnTo>
                <a:lnTo>
                  <a:pt x="29380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2546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23093" y="4533576"/>
            <a:ext cx="3477701" cy="6153337"/>
          </a:xfrm>
          <a:custGeom>
            <a:avLst/>
            <a:gdLst/>
            <a:ahLst/>
            <a:cxnLst/>
            <a:rect l="l" t="t" r="r" b="b"/>
            <a:pathLst>
              <a:path w="3477701" h="6153337">
                <a:moveTo>
                  <a:pt x="0" y="0"/>
                </a:moveTo>
                <a:lnTo>
                  <a:pt x="3477701" y="0"/>
                </a:lnTo>
                <a:lnTo>
                  <a:pt x="3477701" y="6153338"/>
                </a:lnTo>
                <a:lnTo>
                  <a:pt x="0" y="615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32238" y="-6227"/>
            <a:ext cx="7447847" cy="2579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90"/>
              </a:lnSpc>
              <a:spcBef>
                <a:spcPct val="0"/>
              </a:spcBef>
            </a:pPr>
            <a:r>
              <a:rPr lang="en-US" sz="5000" dirty="0">
                <a:solidFill>
                  <a:srgbClr val="923030"/>
                </a:solidFill>
                <a:latin typeface="Cinzel Decorative"/>
                <a:sym typeface="Cinzel Decorative"/>
              </a:rPr>
              <a:t>Supplier </a:t>
            </a:r>
            <a:r>
              <a:rPr lang="en-US" sz="5000" err="1">
                <a:solidFill>
                  <a:srgbClr val="923030"/>
                </a:solidFill>
                <a:latin typeface="Cinzel Decorative"/>
                <a:sym typeface="Cinzel Decorative"/>
              </a:rPr>
              <a:t>Delive</a:t>
            </a:r>
            <a:r>
              <a:rPr lang="en-US" sz="5000" dirty="0">
                <a:solidFill>
                  <a:srgbClr val="923030"/>
                </a:solidFill>
                <a:latin typeface="Cinzel Decorative"/>
                <a:sym typeface="Cinzel Decorative"/>
              </a:rPr>
              <a:t>ry </a:t>
            </a:r>
            <a:r>
              <a:rPr lang="en-US" sz="5000">
                <a:solidFill>
                  <a:srgbClr val="923030"/>
                </a:solidFill>
                <a:latin typeface="Cinzel Decorative"/>
                <a:sym typeface="Cinzel Decorative"/>
              </a:rPr>
              <a:t>Report - Output</a:t>
            </a:r>
            <a:endParaRPr lang="en-US" sz="5000">
              <a:ea typeface="Calibri"/>
              <a:cs typeface="Calibri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337561" y="747546"/>
            <a:ext cx="329057" cy="4395954"/>
            <a:chOff x="0" y="0"/>
            <a:chExt cx="438742" cy="5861272"/>
          </a:xfrm>
        </p:grpSpPr>
        <p:sp>
          <p:nvSpPr>
            <p:cNvPr id="32" name="TextBox 32"/>
            <p:cNvSpPr txBox="1"/>
            <p:nvPr/>
          </p:nvSpPr>
          <p:spPr>
            <a:xfrm rot="5400000">
              <a:off x="-1692451" y="1692451"/>
              <a:ext cx="3880794" cy="495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124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EBE5DB"/>
                  </a:solidFill>
                  <a:latin typeface="Circe Bold"/>
                  <a:ea typeface="Circe Bold"/>
                  <a:cs typeface="Circe Bold"/>
                  <a:sym typeface="Circe Bold"/>
                </a:rPr>
                <a:t>Percentage of Alcohol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 rot="5400000">
              <a:off x="-476082" y="4889298"/>
              <a:ext cx="1448055" cy="495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4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EBE5DB"/>
                  </a:solidFill>
                  <a:latin typeface="Circe"/>
                  <a:ea typeface="Circe"/>
                  <a:cs typeface="Circe"/>
                  <a:sym typeface="Circe"/>
                </a:rPr>
                <a:t>13.0 %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26034" y="2947325"/>
            <a:ext cx="5416412" cy="119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2"/>
              </a:lnSpc>
            </a:pPr>
            <a:r>
              <a:rPr lang="en-US" sz="2100" dirty="0">
                <a:solidFill>
                  <a:srgbClr val="320909"/>
                </a:solidFill>
                <a:ea typeface="+mn-lt"/>
                <a:cs typeface="+mn-lt"/>
                <a:sym typeface="Circe"/>
              </a:rPr>
              <a:t>This report highlights delivery delays over time, allowing management to identify unreliable suppliers.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36" name="Picture 3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10BA298-D58C-8FAD-10C7-57B228D5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49" r="5" b="14196"/>
          <a:stretch>
            <a:fillRect/>
          </a:stretch>
        </p:blipFill>
        <p:spPr>
          <a:xfrm>
            <a:off x="7113270" y="867604"/>
            <a:ext cx="7017648" cy="8858235"/>
          </a:xfrm>
          <a:prstGeom prst="rect">
            <a:avLst/>
          </a:prstGeom>
        </p:spPr>
      </p:pic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34437E-EE74-4558-79BD-00891DDA0F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338" t="1632" r="-520" b="14688"/>
          <a:stretch>
            <a:fillRect/>
          </a:stretch>
        </p:blipFill>
        <p:spPr>
          <a:xfrm>
            <a:off x="12378690" y="853440"/>
            <a:ext cx="5646275" cy="88672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1631"/>
            <a:ext cx="8081601" cy="9643738"/>
            <a:chOff x="0" y="0"/>
            <a:chExt cx="10775468" cy="128583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2118" r="12013"/>
            <a:stretch>
              <a:fillRect/>
            </a:stretch>
          </p:blipFill>
          <p:spPr>
            <a:xfrm>
              <a:off x="0" y="0"/>
              <a:ext cx="10775468" cy="1285831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299257" y="7111624"/>
            <a:ext cx="3055450" cy="2775846"/>
          </a:xfrm>
          <a:custGeom>
            <a:avLst/>
            <a:gdLst/>
            <a:ahLst/>
            <a:cxnLst/>
            <a:rect l="l" t="t" r="r" b="b"/>
            <a:pathLst>
              <a:path w="3055450" h="2775846">
                <a:moveTo>
                  <a:pt x="0" y="0"/>
                </a:moveTo>
                <a:lnTo>
                  <a:pt x="3055450" y="0"/>
                </a:lnTo>
                <a:lnTo>
                  <a:pt x="3055450" y="2775847"/>
                </a:lnTo>
                <a:lnTo>
                  <a:pt x="0" y="277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361664" y="7483478"/>
            <a:ext cx="2557866" cy="2434266"/>
          </a:xfrm>
          <a:custGeom>
            <a:avLst/>
            <a:gdLst/>
            <a:ahLst/>
            <a:cxnLst/>
            <a:rect l="l" t="t" r="r" b="b"/>
            <a:pathLst>
              <a:path w="2557866" h="2434266">
                <a:moveTo>
                  <a:pt x="0" y="0"/>
                </a:moveTo>
                <a:lnTo>
                  <a:pt x="2557865" y="0"/>
                </a:lnTo>
                <a:lnTo>
                  <a:pt x="2557865" y="2434266"/>
                </a:lnTo>
                <a:lnTo>
                  <a:pt x="0" y="243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8081601" y="832497"/>
            <a:ext cx="10206399" cy="191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800">
                <a:solidFill>
                  <a:srgbClr val="92303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Distributor &amp; Sales Report</a:t>
            </a:r>
            <a:endParaRPr lang="en-US" sz="4800">
              <a:solidFill>
                <a:srgbClr val="000000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endParaRPr lang="en-US" sz="4800" dirty="0">
              <a:solidFill>
                <a:srgbClr val="923030"/>
              </a:solidFill>
              <a:latin typeface="Cinzel Decorative"/>
              <a:ea typeface="Cinzel Decorative"/>
              <a:cs typeface="Cinzel Decorativ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07111" y="1551295"/>
            <a:ext cx="9541394" cy="5902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This report analyzes wine distribution partnerships and annual sales performance by brand.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Cabernet (Red Wine)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is distributed by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Eastern Wine Company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and met expected sales targets.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Chablis (White Wine)</a:t>
            </a:r>
            <a:r>
              <a:rPr lang="en-US" sz="2400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is distributed by </a:t>
            </a:r>
            <a:r>
              <a:rPr lang="en-US" sz="2400" b="1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Pacific Exports</a:t>
            </a:r>
            <a:r>
              <a:rPr lang="en-US" sz="2400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and also met expected sales targets.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Chardonnay (White Wine)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is distributed by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Liquor Warehouse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and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underperformed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, selling approximately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3,000 gallons below expectations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.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Merlot (Red Wine)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is distributed by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Georgia Vinery Company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and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underperformed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, selling approximately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4,000 gallons below expectations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.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Cabernet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recorded the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highest total sales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, while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Chardonnay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 recorded the </a:t>
            </a:r>
            <a:r>
              <a:rPr lang="en-US" sz="2400" b="1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lowest</a:t>
            </a:r>
            <a:r>
              <a:rPr lang="en-US" sz="240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.</a:t>
            </a:r>
            <a:endParaRPr lang="en-US" sz="2400" u="none" strike="noStrik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These results indicate that Chardonnay and Merlot may require pricing, marketing, or distribution strategy adjustments</a:t>
            </a:r>
            <a:r>
              <a:rPr lang="en-US" sz="2400" u="none" strike="noStrike" dirty="0">
                <a:solidFill>
                  <a:srgbClr val="320909"/>
                </a:solidFill>
                <a:latin typeface="Calibri"/>
                <a:ea typeface="Calibri"/>
                <a:cs typeface="Calibri"/>
                <a:sym typeface="Circe"/>
              </a:rPr>
              <a:t>.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294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320909"/>
              </a:solidFill>
              <a:latin typeface="Calibri"/>
              <a:ea typeface="Circe"/>
              <a:cs typeface="Cir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csd 310 milestone 4</dc:title>
  <cp:revision>192</cp:revision>
  <dcterms:created xsi:type="dcterms:W3CDTF">2006-08-16T00:00:00Z</dcterms:created>
  <dcterms:modified xsi:type="dcterms:W3CDTF">2025-12-20T17:20:37Z</dcterms:modified>
  <dc:identifier>DAG7gUuDnek</dc:identifier>
</cp:coreProperties>
</file>